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Simplified Arabic" panose="02020603050405020304" pitchFamily="18" charset="-78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7D8A36-0C3B-5A48-3566-F521E83C7A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881F23-A074-A526-C859-CB6BFA141A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68874-E5FE-4EA9-A52D-AEE48671AF39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B9CDCB-DF20-5948-B189-53906CF00F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B48AC-8A25-D842-CACA-567E2E82A0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70065-6985-403C-BA36-B7A5143BB3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93895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212271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72210" y="157180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تحليل تقييمات الأفلام واكتشاف الاتجاهات الجديدة باستخدام نظام المعطيات الكبيرة</a:t>
            </a:r>
            <a:endParaRPr lang="en-US" sz="4450" dirty="0">
              <a:latin typeface="Simplified Arabic" panose="02020603050405020304" pitchFamily="18" charset="-78"/>
              <a:cs typeface="Simplified Arabic" panose="02020603050405020304" pitchFamily="18" charset="-78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120515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4450"/>
              </a:lnSpc>
              <a:buNone/>
            </a:pPr>
            <a:r>
              <a:rPr lang="en-US" sz="35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مشروع تخرج لنيل درجة الإجازة في هندسة الشبكات ونظم التشغيل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55946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تقديم: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امير احمد يوسف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21268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إشراف: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د. حسين خيو</a:t>
            </a:r>
            <a:endParaRPr lang="en-US" sz="1750" dirty="0"/>
          </a:p>
        </p:txBody>
      </p:sp>
      <p:sp>
        <p:nvSpPr>
          <p:cNvPr id="7" name="Text 10">
            <a:extLst>
              <a:ext uri="{FF2B5EF4-FFF2-40B4-BE49-F238E27FC236}">
                <a16:creationId xmlns:a16="http://schemas.microsoft.com/office/drawing/2014/main" id="{CF165FC0-F6AC-25F9-F7F0-6013D6FCD97B}"/>
              </a:ext>
            </a:extLst>
          </p:cNvPr>
          <p:cNvSpPr/>
          <p:nvPr/>
        </p:nvSpPr>
        <p:spPr>
          <a:xfrm>
            <a:off x="1005663" y="72199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1/10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42302" y="1940243"/>
            <a:ext cx="58943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الخاتمة والآفاق المستقبلية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3636169" y="321599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en-US" sz="26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الخاتمة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868103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تم بنجاح تصميم وتنفيذ نظام توصية هجين وقابل للتوسع يجمع بين </a:t>
            </a:r>
            <a:r>
              <a:rPr lang="en-US" sz="175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قوة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Spark</a:t>
            </a:r>
            <a:r>
              <a:rPr lang="ar-SY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5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ودقة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Flink</a:t>
            </a:r>
            <a:r>
              <a:rPr lang="ar-SY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أثبتت الاختبارات كفاءة التصميم وقدرته على العمل في بيئات البيانات الضخمة، مع تقديم رؤى هندسية واضحة حول المفاضلة بين أنماط التوسع المختلفة.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0441900" y="321599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en-US" sz="26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الآفاق المستقبلية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599521" y="38681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تحسين أداء الطبقة اللحظية عبر </a:t>
            </a:r>
            <a:r>
              <a:rPr lang="en-US" sz="175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نشر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Flink</a:t>
            </a:r>
            <a:r>
              <a:rPr lang="ar-SY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على عنقود موزع.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1901" y="423100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استكشاف نماذج التعلم العميق لزيادة دقة التوصيات.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449842" y="5863947"/>
            <a:ext cx="573071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3300"/>
              </a:lnSpc>
              <a:buNone/>
            </a:pPr>
            <a:r>
              <a:rPr lang="en-US" sz="26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شكرًا لحسن استماعكم، هل هناك أي أسئلة؟</a:t>
            </a:r>
            <a:endParaRPr lang="en-US" sz="26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126E0B-A8AF-2636-8303-F2B57CCEBFB6}"/>
              </a:ext>
            </a:extLst>
          </p:cNvPr>
          <p:cNvSpPr/>
          <p:nvPr/>
        </p:nvSpPr>
        <p:spPr>
          <a:xfrm>
            <a:off x="12717956" y="7337502"/>
            <a:ext cx="1912443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8884AD-67C4-8E0D-4D75-2A53DA9BCC5A}"/>
              </a:ext>
            </a:extLst>
          </p:cNvPr>
          <p:cNvSpPr/>
          <p:nvPr/>
        </p:nvSpPr>
        <p:spPr>
          <a:xfrm>
            <a:off x="12654495" y="7426712"/>
            <a:ext cx="1926245" cy="7275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10">
            <a:extLst>
              <a:ext uri="{FF2B5EF4-FFF2-40B4-BE49-F238E27FC236}">
                <a16:creationId xmlns:a16="http://schemas.microsoft.com/office/drawing/2014/main" id="{7E8D964D-11DE-C40A-CAF2-958F4C227171}"/>
              </a:ext>
            </a:extLst>
          </p:cNvPr>
          <p:cNvSpPr/>
          <p:nvPr/>
        </p:nvSpPr>
        <p:spPr>
          <a:xfrm>
            <a:off x="1005663" y="72199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10/10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753594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0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هدف المشروع ومتطلباته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3970734" y="1726644"/>
            <a:ext cx="309300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000"/>
              </a:lnSpc>
              <a:buNone/>
            </a:pPr>
            <a:r>
              <a:rPr lang="en-US" sz="360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الهدف الرئيسي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721638" y="2319338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55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تصميم وتنفيذ نظام توصية هجين يدمج بين </a:t>
            </a:r>
            <a:r>
              <a:rPr lang="en-US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دقة المعالجة الدفعية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و</a:t>
            </a:r>
            <a:r>
              <a:rPr lang="en-US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سرعة الاستجابة اللحظية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، لمعالجة تحديات أنظمة التوصية التقليدية مثل تأخر الاستجابة وقابلية التوسع.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3970734" y="3515201"/>
            <a:ext cx="309300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000"/>
              </a:lnSpc>
              <a:buNone/>
            </a:pPr>
            <a:r>
              <a:rPr lang="en-US" sz="360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الوظائف الأساسية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721638" y="4107894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550"/>
              </a:lnSpc>
              <a:buSzPct val="100000"/>
              <a:buChar char="•"/>
            </a:pPr>
            <a:r>
              <a:rPr lang="en-US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الفاعلون: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المستخدم النهائي، مدير النظام، محلل البيانات.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721638" y="450996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r" rtl="1">
              <a:lnSpc>
                <a:spcPts val="2550"/>
              </a:lnSpc>
              <a:buSzPct val="100000"/>
              <a:buChar char="•"/>
            </a:pPr>
            <a:r>
              <a:rPr lang="en-US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الوظائف: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تدريب النموذج، معالجة التفاعلات اللحظية، وتقديم التوصيات والتحليلات.</a:t>
            </a:r>
            <a:endParaRPr lang="en-US" dirty="0"/>
          </a:p>
        </p:txBody>
      </p:sp>
      <p:pic>
        <p:nvPicPr>
          <p:cNvPr id="9" name="Picture 8" descr="A diagram of a diagram&#10;&#10;AI-generated content may be incorrect.">
            <a:extLst>
              <a:ext uri="{FF2B5EF4-FFF2-40B4-BE49-F238E27FC236}">
                <a16:creationId xmlns:a16="http://schemas.microsoft.com/office/drawing/2014/main" id="{346C9107-8FD0-8DCB-A589-0F55DBB9A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3662" y="1452403"/>
            <a:ext cx="6342101" cy="562862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A2758F9-EEFF-8791-5763-74469D0DCE90}"/>
              </a:ext>
            </a:extLst>
          </p:cNvPr>
          <p:cNvSpPr/>
          <p:nvPr/>
        </p:nvSpPr>
        <p:spPr>
          <a:xfrm>
            <a:off x="12654495" y="7783550"/>
            <a:ext cx="1926245" cy="3707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A9FAD4FD-260D-D1D3-ADFA-039AAD117B6E}"/>
              </a:ext>
            </a:extLst>
          </p:cNvPr>
          <p:cNvSpPr/>
          <p:nvPr/>
        </p:nvSpPr>
        <p:spPr>
          <a:xfrm>
            <a:off x="1005663" y="72199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2/10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450625" y="533217"/>
            <a:ext cx="108877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البنية الهندسية للنظام (System Architecture)</a:t>
            </a:r>
            <a:endParaRPr lang="en-US" sz="44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494DF9-EB9F-31B0-B8C8-3587E79E3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9077"/>
            <a:ext cx="14630400" cy="697016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32433" y="2025968"/>
            <a:ext cx="58041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منهجيات التصميم المتبعة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9640252" y="3188375"/>
            <a:ext cx="4196358" cy="3015258"/>
          </a:xfrm>
          <a:prstGeom prst="roundRect">
            <a:avLst>
              <a:gd name="adj" fmla="val 316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9640252" y="3188375"/>
            <a:ext cx="121920" cy="3015258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9897547" y="3445669"/>
            <a:ext cx="3590330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ar-SY" sz="265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1. </a:t>
            </a:r>
            <a:r>
              <a:rPr lang="en-US" sz="2650" dirty="0" err="1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بنية</a:t>
            </a:r>
            <a:r>
              <a:rPr lang="en-US" sz="265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 الخدمات المصغرة (Microservices)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9897547" y="4432340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لماذا؟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لتحقيق التوسع المستقل، المرونة في استخدام التقنيات، والنشر المستقل الذي يسرع من وتيرة التطوير.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7081" y="3188375"/>
            <a:ext cx="4196358" cy="3015258"/>
          </a:xfrm>
          <a:prstGeom prst="roundRect">
            <a:avLst>
              <a:gd name="adj" fmla="val 316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217081" y="3188375"/>
            <a:ext cx="121920" cy="3015258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474375" y="3445669"/>
            <a:ext cx="3590330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ar-SY" sz="265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2. </a:t>
            </a:r>
            <a:r>
              <a:rPr lang="en-US" sz="2650" dirty="0" err="1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البنية</a:t>
            </a:r>
            <a:r>
              <a:rPr lang="en-US" sz="265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 السداسية (Hexagonal Architecture)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474375" y="4857631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لماذا؟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لعزل منطق العمل </a:t>
            </a:r>
            <a:r>
              <a:rPr lang="en-US" sz="175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الأساسي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)</a:t>
            </a:r>
            <a:r>
              <a:rPr lang="en-US" sz="175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النوا</a:t>
            </a:r>
            <a:r>
              <a:rPr lang="ar-SY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ة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(</a:t>
            </a:r>
            <a:r>
              <a:rPr lang="en-US" sz="175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عن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التفاصيل التقنية، مما يسهل عملية الاختبار والتطوير بشكل كبير.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909" y="3188375"/>
            <a:ext cx="4196358" cy="3015258"/>
          </a:xfrm>
          <a:prstGeom prst="roundRect">
            <a:avLst>
              <a:gd name="adj" fmla="val 316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93909" y="3188375"/>
            <a:ext cx="121920" cy="3015258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51203" y="3445669"/>
            <a:ext cx="3590330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ar-SY" sz="265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3. </a:t>
            </a:r>
            <a:r>
              <a:rPr lang="en-US" sz="2650" dirty="0" err="1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بنية</a:t>
            </a:r>
            <a:r>
              <a:rPr lang="en-US" sz="265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 </a:t>
            </a:r>
            <a:r>
              <a:rPr lang="en-US" sz="2650" dirty="0" err="1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لامد</a:t>
            </a:r>
            <a:r>
              <a:rPr lang="ar-SY" sz="265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</a:t>
            </a:r>
          </a:p>
          <a:p>
            <a:pPr marL="0" indent="0" algn="r" rtl="1">
              <a:lnSpc>
                <a:spcPts val="3300"/>
              </a:lnSpc>
              <a:buNone/>
            </a:pPr>
            <a:r>
              <a:rPr lang="en-US" sz="265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 (Lambda Architecture)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051203" y="4432340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لماذا؟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تم استلهام هذا النمط للجمع بين مسارين لمعالجة </a:t>
            </a:r>
            <a:r>
              <a:rPr lang="en-US" sz="175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البيانات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5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دفعي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5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ولحظي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لتقديم رؤية شاملة ومحدثة.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815450-B579-4574-6F30-533D025CB6AE}"/>
              </a:ext>
            </a:extLst>
          </p:cNvPr>
          <p:cNvSpPr/>
          <p:nvPr/>
        </p:nvSpPr>
        <p:spPr>
          <a:xfrm>
            <a:off x="12654495" y="7761248"/>
            <a:ext cx="1926245" cy="3930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10">
            <a:extLst>
              <a:ext uri="{FF2B5EF4-FFF2-40B4-BE49-F238E27FC236}">
                <a16:creationId xmlns:a16="http://schemas.microsoft.com/office/drawing/2014/main" id="{68D4A437-2643-01C1-C27D-641AFEE9D1A6}"/>
              </a:ext>
            </a:extLst>
          </p:cNvPr>
          <p:cNvSpPr/>
          <p:nvPr/>
        </p:nvSpPr>
        <p:spPr>
          <a:xfrm>
            <a:off x="1005663" y="72199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4/10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6021" y="10090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تصميم مخازن البيانات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714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تم اختيار مخزن البيانات الأنسب لكل مهمة لضمان الأداء الأمثل: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789515"/>
            <a:ext cx="13042821" cy="4431030"/>
          </a:xfrm>
          <a:prstGeom prst="roundRect">
            <a:avLst>
              <a:gd name="adj" fmla="val 215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801410" y="2797135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029653" y="2940844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الأداة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75077" y="2940844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الدور في النظام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716691" y="2940844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سبب الاختيار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447455"/>
            <a:ext cx="1302627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29653" y="359116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HDFS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375077" y="3591163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مخزن البيانات الخام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716691" y="3591163"/>
            <a:ext cx="38841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نظام ملفات موزع وموثوق، ومتكامل بشكل أصلي مع Spark.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4460677"/>
            <a:ext cx="1302627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029653" y="4604385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Redis Stack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5375077" y="4604385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مخزن العوامل وقاعدة بيانات متجهة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716691" y="4604385"/>
            <a:ext cx="38841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سرعة </a:t>
            </a:r>
            <a:r>
              <a:rPr lang="en-US" sz="1750" b="1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فائقة</a:t>
            </a: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(In-Memory)</a:t>
            </a:r>
            <a:r>
              <a:rPr lang="ar-SY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لجلب العوامل، ودعم أصلي </a:t>
            </a: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لبحث المتجهات (KNN)</a:t>
            </a:r>
            <a:r>
              <a:rPr lang="ar-SY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الضروري للطبقة اللحظية.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5836801"/>
            <a:ext cx="1302627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029653" y="5980509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MongoDB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5375077" y="5980509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مخزن التوصيات والتحليلات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9716691" y="5980509"/>
            <a:ext cx="38841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مرونة عالية (Schema-less)</a:t>
            </a:r>
            <a:r>
              <a:rPr lang="ar-SY" sz="175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5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لتخزين نتائج التحليل المتنوعة، وكفاءة في عمليات القراءة لخدمات API.</a:t>
            </a:r>
            <a:endParaRPr lang="en-US" sz="17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7FB5913-AB81-170D-0926-412E74ADA510}"/>
              </a:ext>
            </a:extLst>
          </p:cNvPr>
          <p:cNvSpPr/>
          <p:nvPr/>
        </p:nvSpPr>
        <p:spPr>
          <a:xfrm>
            <a:off x="12654495" y="7727156"/>
            <a:ext cx="1926245" cy="4271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 10">
            <a:extLst>
              <a:ext uri="{FF2B5EF4-FFF2-40B4-BE49-F238E27FC236}">
                <a16:creationId xmlns:a16="http://schemas.microsoft.com/office/drawing/2014/main" id="{5426B53B-9F76-6E6A-C3EC-A8C8DD46ACED}"/>
              </a:ext>
            </a:extLst>
          </p:cNvPr>
          <p:cNvSpPr/>
          <p:nvPr/>
        </p:nvSpPr>
        <p:spPr>
          <a:xfrm>
            <a:off x="1005663" y="72199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5/10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41406" y="603647"/>
            <a:ext cx="6420803" cy="685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400"/>
              </a:lnSpc>
              <a:buNone/>
            </a:pPr>
            <a:r>
              <a:rPr lang="en-US" sz="430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الأدوات والتقنيات المستخدمة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768191" y="1728549"/>
            <a:ext cx="13094018" cy="5901690"/>
          </a:xfrm>
          <a:prstGeom prst="roundRect">
            <a:avLst>
              <a:gd name="adj" fmla="val 156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75811" y="1736169"/>
            <a:ext cx="13077468" cy="6298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996791" y="1875473"/>
            <a:ext cx="391596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الفئة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359241" y="1875473"/>
            <a:ext cx="391215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الأداة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717881" y="1875473"/>
            <a:ext cx="391596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سبب الاختيار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75811" y="2366010"/>
            <a:ext cx="13077468" cy="98107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96791" y="2505313"/>
            <a:ext cx="391596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المعالجة الدفعية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5359241" y="2505313"/>
            <a:ext cx="391215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Apache Spark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9717881" y="2505313"/>
            <a:ext cx="3915966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محرك موزع قوي، </a:t>
            </a:r>
            <a:r>
              <a:rPr lang="en-US" sz="17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ومكتبة</a:t>
            </a: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Mllib</a:t>
            </a:r>
            <a:r>
              <a:rPr lang="ar-SY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توفر</a:t>
            </a: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تطبيقا</a:t>
            </a:r>
            <a:r>
              <a:rPr lang="ar-SY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ً</a:t>
            </a: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فعال</a:t>
            </a:r>
            <a:r>
              <a:rPr lang="ar-SY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اً</a:t>
            </a: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لخوارزمية ALS.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75811" y="3347085"/>
            <a:ext cx="13077468" cy="13323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96791" y="3486388"/>
            <a:ext cx="391596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المعالجة اللحظية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5359241" y="3486388"/>
            <a:ext cx="391215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Apache Flink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9717881" y="3486388"/>
            <a:ext cx="3915966" cy="1053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محرك معالجة تدفق حقيقي (True Streaming)</a:t>
            </a:r>
            <a:r>
              <a:rPr lang="ar-SY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يوفر زمن استجابة منخفض وإدارة حالة متقدمة.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75811" y="4679394"/>
            <a:ext cx="13077468" cy="98107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996791" y="4818698"/>
            <a:ext cx="391596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نظام الرسائل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5359241" y="4818698"/>
            <a:ext cx="391215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Apache Kafka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9717881" y="4818698"/>
            <a:ext cx="3915966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وسيط رسائل عالي الأداء وقابل للتوسع، يفصل بين منتجي ومستهلكي الأحداث.</a:t>
            </a:r>
            <a:endParaRPr lang="en-US" sz="1700" dirty="0"/>
          </a:p>
        </p:txBody>
      </p:sp>
      <p:sp>
        <p:nvSpPr>
          <p:cNvPr id="20" name="Shape 18"/>
          <p:cNvSpPr/>
          <p:nvPr/>
        </p:nvSpPr>
        <p:spPr>
          <a:xfrm>
            <a:off x="775811" y="5660469"/>
            <a:ext cx="13077468" cy="98107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996791" y="5799773"/>
            <a:ext cx="391596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النشر والتنسيق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5359241" y="5799773"/>
            <a:ext cx="391215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Docker, Kubernetes, GKE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9717881" y="5799773"/>
            <a:ext cx="3915966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توفير بيئة نشر معزولة، قابلة للتوسع، ومُدارة بالكامل على السحابة.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775811" y="6641544"/>
            <a:ext cx="13077468" cy="98107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96791" y="6780847"/>
            <a:ext cx="391596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خدمات API</a:t>
            </a:r>
            <a:endParaRPr lang="en-US" sz="1700" dirty="0"/>
          </a:p>
        </p:txBody>
      </p:sp>
      <p:sp>
        <p:nvSpPr>
          <p:cNvPr id="26" name="Text 24"/>
          <p:cNvSpPr/>
          <p:nvPr/>
        </p:nvSpPr>
        <p:spPr>
          <a:xfrm>
            <a:off x="5359241" y="6780847"/>
            <a:ext cx="3912156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Spring Boot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9717881" y="6780847"/>
            <a:ext cx="3915966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17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إطار عمل قوي وشائع لبناء خدمات RESTful API بسرعة وكفاءة.</a:t>
            </a:r>
            <a:endParaRPr lang="en-US" sz="17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565E82-3CA1-0260-B59E-DBE9B7598021}"/>
              </a:ext>
            </a:extLst>
          </p:cNvPr>
          <p:cNvSpPr/>
          <p:nvPr/>
        </p:nvSpPr>
        <p:spPr>
          <a:xfrm>
            <a:off x="12654495" y="7761920"/>
            <a:ext cx="1926245" cy="3923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 10">
            <a:extLst>
              <a:ext uri="{FF2B5EF4-FFF2-40B4-BE49-F238E27FC236}">
                <a16:creationId xmlns:a16="http://schemas.microsoft.com/office/drawing/2014/main" id="{CD2DD367-19EB-2956-A297-05429D02E34D}"/>
              </a:ext>
            </a:extLst>
          </p:cNvPr>
          <p:cNvSpPr/>
          <p:nvPr/>
        </p:nvSpPr>
        <p:spPr>
          <a:xfrm>
            <a:off x="1005663" y="72199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6/10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32884" y="472321"/>
            <a:ext cx="6198394" cy="534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20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آلية </a:t>
            </a:r>
            <a:r>
              <a:rPr lang="en-US" sz="4450" dirty="0" err="1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التنفيذ</a:t>
            </a: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 -</a:t>
            </a:r>
            <a:r>
              <a:rPr lang="ar-SY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 </a:t>
            </a: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 الطبقة الدفعية (Spark)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599123" y="1349573"/>
            <a:ext cx="1343215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1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تتبع خدمة المعالجة الدفعية خط أنابيب (Pipeline)</a:t>
            </a:r>
            <a:r>
              <a:rPr lang="ar-SY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واضح ومنظم: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3860185" y="1815941"/>
            <a:ext cx="171093" cy="1027033"/>
          </a:xfrm>
          <a:prstGeom prst="roundRect">
            <a:avLst>
              <a:gd name="adj" fmla="val 42024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5" name="Text 3"/>
          <p:cNvSpPr/>
          <p:nvPr/>
        </p:nvSpPr>
        <p:spPr>
          <a:xfrm>
            <a:off x="11549301" y="1987034"/>
            <a:ext cx="2139791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100"/>
              </a:lnSpc>
              <a:buNone/>
            </a:pPr>
            <a:r>
              <a:rPr lang="en-US" sz="280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تحميل البيانات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599123" y="2357080"/>
            <a:ext cx="13089969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150"/>
              </a:lnSpc>
              <a:buNone/>
            </a:pPr>
            <a:r>
              <a:rPr lang="en-US" sz="16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من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HDFS</a:t>
            </a:r>
            <a:r>
              <a:rPr lang="ar-SY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3603486" y="2971324"/>
            <a:ext cx="171093" cy="1027033"/>
          </a:xfrm>
          <a:prstGeom prst="roundRect">
            <a:avLst>
              <a:gd name="adj" fmla="val 42024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8" name="Text 6"/>
          <p:cNvSpPr/>
          <p:nvPr/>
        </p:nvSpPr>
        <p:spPr>
          <a:xfrm>
            <a:off x="11292602" y="3142417"/>
            <a:ext cx="2139791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100"/>
              </a:lnSpc>
              <a:buNone/>
            </a:pPr>
            <a:r>
              <a:rPr lang="en-US" sz="280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معالجة مسبقة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599123" y="3512463"/>
            <a:ext cx="12833271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150"/>
              </a:lnSpc>
              <a:buNone/>
            </a:pPr>
            <a:r>
              <a:rPr lang="ar-SY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تنظيف وتحويل البينات.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3346668" y="4126706"/>
            <a:ext cx="171093" cy="1027033"/>
          </a:xfrm>
          <a:prstGeom prst="roundRect">
            <a:avLst>
              <a:gd name="adj" fmla="val 42024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11" name="Text 9"/>
          <p:cNvSpPr/>
          <p:nvPr/>
        </p:nvSpPr>
        <p:spPr>
          <a:xfrm>
            <a:off x="11035784" y="4297799"/>
            <a:ext cx="2139791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100"/>
              </a:lnSpc>
              <a:buNone/>
            </a:pPr>
            <a:r>
              <a:rPr lang="en-US" sz="280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تدريب نموذج ALS</a:t>
            </a:r>
            <a:endParaRPr lang="en-US" sz="2800" dirty="0"/>
          </a:p>
        </p:txBody>
      </p:sp>
      <p:sp>
        <p:nvSpPr>
          <p:cNvPr id="12" name="Text 10"/>
          <p:cNvSpPr/>
          <p:nvPr/>
        </p:nvSpPr>
        <p:spPr>
          <a:xfrm>
            <a:off x="599123" y="4667845"/>
            <a:ext cx="12576453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1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على بيانات التدريب.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3089850" y="5282089"/>
            <a:ext cx="171093" cy="1027033"/>
          </a:xfrm>
          <a:prstGeom prst="roundRect">
            <a:avLst>
              <a:gd name="adj" fmla="val 42024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14" name="Text 12"/>
          <p:cNvSpPr/>
          <p:nvPr/>
        </p:nvSpPr>
        <p:spPr>
          <a:xfrm>
            <a:off x="10778966" y="5453182"/>
            <a:ext cx="2139791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100"/>
              </a:lnSpc>
              <a:buNone/>
            </a:pPr>
            <a:r>
              <a:rPr lang="en-US" sz="280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تقييم النموذج</a:t>
            </a:r>
            <a:endParaRPr lang="en-US" sz="2800" dirty="0"/>
          </a:p>
        </p:txBody>
      </p:sp>
      <p:sp>
        <p:nvSpPr>
          <p:cNvPr id="15" name="Text 13"/>
          <p:cNvSpPr/>
          <p:nvPr/>
        </p:nvSpPr>
        <p:spPr>
          <a:xfrm>
            <a:off x="599123" y="5823228"/>
            <a:ext cx="1231963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1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باستخدام </a:t>
            </a:r>
            <a:r>
              <a:rPr lang="en-US" sz="16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مقياس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>
                <a:solidFill>
                  <a:srgbClr val="52586B"/>
                </a:solidFill>
                <a:highlight>
                  <a:srgbClr val="F2F2F2"/>
                </a:highlight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RMSE</a:t>
            </a:r>
            <a:r>
              <a:rPr lang="ar-SY" sz="1600" dirty="0">
                <a:solidFill>
                  <a:srgbClr val="52586B"/>
                </a:solidFill>
                <a:highlight>
                  <a:srgbClr val="F2F2F2"/>
                </a:highlight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على بيانات الاختبار.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2833211" y="6455628"/>
            <a:ext cx="171093" cy="1319808"/>
          </a:xfrm>
          <a:prstGeom prst="roundRect">
            <a:avLst>
              <a:gd name="adj" fmla="val 42024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17" name="Text 15"/>
          <p:cNvSpPr/>
          <p:nvPr/>
        </p:nvSpPr>
        <p:spPr>
          <a:xfrm>
            <a:off x="10395943" y="6602135"/>
            <a:ext cx="2139791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100"/>
              </a:lnSpc>
              <a:buNone/>
            </a:pPr>
            <a:r>
              <a:rPr lang="en-US" sz="280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تخزين المخرجات</a:t>
            </a:r>
            <a:endParaRPr lang="en-US" sz="2800" dirty="0"/>
          </a:p>
        </p:txBody>
      </p:sp>
      <p:sp>
        <p:nvSpPr>
          <p:cNvPr id="18" name="Text 16"/>
          <p:cNvSpPr/>
          <p:nvPr/>
        </p:nvSpPr>
        <p:spPr>
          <a:xfrm>
            <a:off x="-40719" y="6935867"/>
            <a:ext cx="12576453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150"/>
              </a:lnSpc>
              <a:buSzPct val="100000"/>
              <a:buChar char="•"/>
            </a:pP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عوامل المستخدمين والأفلام تُخزن في </a:t>
            </a:r>
            <a:r>
              <a:rPr lang="en-US" sz="160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Redis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.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-40719" y="7269600"/>
            <a:ext cx="12576453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150"/>
              </a:lnSpc>
              <a:buSzPct val="100000"/>
              <a:buChar char="•"/>
            </a:pP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التوصيات الدفعية ونتائج التحليل تُخزن في </a:t>
            </a:r>
            <a:r>
              <a:rPr lang="en-US" sz="160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MongoDB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.</a:t>
            </a:r>
            <a:endParaRPr lang="en-US" sz="16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127558-349E-D961-19D8-E168E037537B}"/>
              </a:ext>
            </a:extLst>
          </p:cNvPr>
          <p:cNvSpPr/>
          <p:nvPr/>
        </p:nvSpPr>
        <p:spPr>
          <a:xfrm>
            <a:off x="12833211" y="7804904"/>
            <a:ext cx="1747529" cy="3494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10">
            <a:extLst>
              <a:ext uri="{FF2B5EF4-FFF2-40B4-BE49-F238E27FC236}">
                <a16:creationId xmlns:a16="http://schemas.microsoft.com/office/drawing/2014/main" id="{02E4A776-B767-A511-C42F-5D0387505359}"/>
              </a:ext>
            </a:extLst>
          </p:cNvPr>
          <p:cNvSpPr/>
          <p:nvPr/>
        </p:nvSpPr>
        <p:spPr>
          <a:xfrm>
            <a:off x="1005663" y="72199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7/10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15200" y="455995"/>
            <a:ext cx="6674525" cy="593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6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آلية </a:t>
            </a:r>
            <a:r>
              <a:rPr lang="en-US" sz="4450" dirty="0" err="1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التنفيذ</a:t>
            </a: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 -</a:t>
            </a:r>
            <a:r>
              <a:rPr lang="ar-SY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 </a:t>
            </a: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 الطبقة اللحظية (Flink)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664607" y="1495187"/>
            <a:ext cx="1330118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50"/>
              </a:lnSpc>
              <a:buNone/>
            </a:pPr>
            <a:r>
              <a:rPr lang="en-US" sz="24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تتم معالجة كل حدث تفاعل بشكل فوري وفق الخطوات التالية:</a:t>
            </a:r>
            <a:endParaRPr lang="en-US" sz="2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6389" y="2012633"/>
            <a:ext cx="949404" cy="113930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452854" y="2202418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240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استهلاك الحدث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64607" y="2612946"/>
            <a:ext cx="1216199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من موضوع Kafka.</a:t>
            </a:r>
            <a:endParaRPr lang="en-US" sz="16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6389" y="3151942"/>
            <a:ext cx="949404" cy="113930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452854" y="3341727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240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إثراء الحدث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664607" y="3752255"/>
            <a:ext cx="1216199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جلب متجه عوامل </a:t>
            </a:r>
            <a:r>
              <a:rPr lang="en-US" sz="1600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الفيلم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الذي تم التفاعل معه من Redis.</a:t>
            </a:r>
            <a:endParaRPr lang="en-US" sz="16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6389" y="4291251"/>
            <a:ext cx="949404" cy="113930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452854" y="4481036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240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بحث المتجهات</a:t>
            </a:r>
            <a:endParaRPr lang="en-US" sz="2400" dirty="0"/>
          </a:p>
        </p:txBody>
      </p:sp>
      <p:sp>
        <p:nvSpPr>
          <p:cNvPr id="12" name="Text 7"/>
          <p:cNvSpPr/>
          <p:nvPr/>
        </p:nvSpPr>
        <p:spPr>
          <a:xfrm>
            <a:off x="664607" y="4891564"/>
            <a:ext cx="1216199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استخدام متجه الفيلم لتنفيذ </a:t>
            </a:r>
            <a:r>
              <a:rPr lang="en-US" sz="16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بحث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>
                <a:solidFill>
                  <a:srgbClr val="52586B"/>
                </a:solidFill>
                <a:highlight>
                  <a:srgbClr val="F2F2F2"/>
                </a:highlight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KNN</a:t>
            </a:r>
            <a:r>
              <a:rPr lang="ar-SY" sz="1600" dirty="0">
                <a:solidFill>
                  <a:srgbClr val="52586B"/>
                </a:solidFill>
                <a:highlight>
                  <a:srgbClr val="F2F2F2"/>
                </a:highlight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في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RediSearch</a:t>
            </a:r>
            <a:r>
              <a:rPr lang="ar-SY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عن </a:t>
            </a:r>
            <a:r>
              <a:rPr lang="en-US" sz="16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أقرب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5</a:t>
            </a:r>
            <a:r>
              <a:rPr lang="ar-SY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فيلما</a:t>
            </a:r>
            <a:r>
              <a:rPr lang="ar-SY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ً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مشابها</a:t>
            </a:r>
            <a:r>
              <a:rPr lang="ar-SY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ً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.</a:t>
            </a:r>
            <a:endParaRPr lang="en-US" sz="16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16389" y="5450542"/>
            <a:ext cx="949404" cy="1139309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0547747" y="5555868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2400" dirty="0">
                <a:solidFill>
                  <a:srgbClr val="52586B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نشر النتائج</a:t>
            </a:r>
            <a:endParaRPr lang="en-US" sz="2400" dirty="0"/>
          </a:p>
        </p:txBody>
      </p:sp>
      <p:sp>
        <p:nvSpPr>
          <p:cNvPr id="18" name="Text 11"/>
          <p:cNvSpPr/>
          <p:nvPr/>
        </p:nvSpPr>
        <p:spPr>
          <a:xfrm>
            <a:off x="759500" y="5954034"/>
            <a:ext cx="1216199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إرسال قائمة التوصيات اللحظية إلى </a:t>
            </a:r>
            <a:r>
              <a:rPr lang="en-US" sz="1600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موضوع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Kafka</a:t>
            </a:r>
            <a:r>
              <a:rPr lang="ar-SY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sz="1600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آخر لتستهلكها التطبيقات.</a:t>
            </a:r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1044BC-E594-0C42-02C9-657E21D0D928}"/>
              </a:ext>
            </a:extLst>
          </p:cNvPr>
          <p:cNvSpPr/>
          <p:nvPr/>
        </p:nvSpPr>
        <p:spPr>
          <a:xfrm>
            <a:off x="12654495" y="7239908"/>
            <a:ext cx="1926245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10">
            <a:extLst>
              <a:ext uri="{FF2B5EF4-FFF2-40B4-BE49-F238E27FC236}">
                <a16:creationId xmlns:a16="http://schemas.microsoft.com/office/drawing/2014/main" id="{C87E8165-9867-0134-B1A3-5ABEA03C0C3B}"/>
              </a:ext>
            </a:extLst>
          </p:cNvPr>
          <p:cNvSpPr/>
          <p:nvPr/>
        </p:nvSpPr>
        <p:spPr>
          <a:xfrm>
            <a:off x="1005663" y="72199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8/10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247114" y="422910"/>
            <a:ext cx="3845004" cy="480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7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نتائج الاختبارات الرئيسية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4049197" y="1287780"/>
            <a:ext cx="3078480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250"/>
              </a:lnSpc>
              <a:buNone/>
            </a:pPr>
            <a:r>
              <a:rPr lang="en-US" sz="240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اختبار قابلية التوسع للطبقة الدفعية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38282" y="1729859"/>
            <a:ext cx="6589395" cy="492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أظهرت النتائج أن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التوسع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العمودي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عقدة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واحدة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قوية</a:t>
            </a:r>
            <a:r>
              <a:rPr lang="ar-SY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كان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أكثر كفاءة لحجم البيانات الحالي بسبب التكاليف العامة للتوزيع.</a:t>
            </a: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538282" y="2395061"/>
            <a:ext cx="6589395" cy="1798796"/>
          </a:xfrm>
          <a:prstGeom prst="roundRect">
            <a:avLst>
              <a:gd name="adj" fmla="val 359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45902" y="2402681"/>
            <a:ext cx="6573441" cy="4458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00445" y="2502575"/>
            <a:ext cx="187964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التكوين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2895124" y="2502575"/>
            <a:ext cx="187583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زمن التنفيذ</a:t>
            </a: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5085993" y="2502575"/>
            <a:ext cx="187964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متوسط استخدام المعالج</a:t>
            </a: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545902" y="2848570"/>
            <a:ext cx="6573441" cy="4458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00445" y="2948464"/>
            <a:ext cx="187964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عقدة واحدة (8 vCPU)</a:t>
            </a: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2895124" y="2948464"/>
            <a:ext cx="187583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~15 دقيقة</a:t>
            </a: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5085993" y="2948464"/>
            <a:ext cx="187964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~62%</a:t>
            </a: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545902" y="3294459"/>
            <a:ext cx="6573441" cy="4458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00445" y="3394353"/>
            <a:ext cx="187964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عقدتان (4 vCPU)</a:t>
            </a: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2895124" y="3394353"/>
            <a:ext cx="187583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~18 دقيقة</a:t>
            </a: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5085993" y="3394353"/>
            <a:ext cx="187964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~53%</a:t>
            </a: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545902" y="3740348"/>
            <a:ext cx="6573441" cy="4458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00445" y="3840242"/>
            <a:ext cx="187964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ثلاث عقد (6 vCPU)</a:t>
            </a: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2895124" y="3840242"/>
            <a:ext cx="187583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~17 دقيقة</a:t>
            </a: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5085993" y="3840242"/>
            <a:ext cx="187964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~38%</a:t>
            </a: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11792783" y="1287780"/>
            <a:ext cx="2306955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250"/>
              </a:lnSpc>
              <a:buNone/>
            </a:pPr>
            <a:r>
              <a:rPr lang="en-US" sz="2400" dirty="0">
                <a:solidFill>
                  <a:srgbClr val="373B48"/>
                </a:solidFill>
                <a:latin typeface="Simplified Arabic" panose="02020603050405020304" pitchFamily="18" charset="-78"/>
                <a:ea typeface="Mona Sans Semi Bold" pitchFamily="34" charset="-122"/>
                <a:cs typeface="Simplified Arabic" panose="02020603050405020304" pitchFamily="18" charset="-78"/>
              </a:rPr>
              <a:t>اختبار أداء الطبقة اللحظية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7513979" y="1714381"/>
            <a:ext cx="6589395" cy="492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1900"/>
              </a:lnSpc>
              <a:buNone/>
            </a:pP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أظهر اختبار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الضغط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250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مستخدما</a:t>
            </a:r>
            <a:r>
              <a:rPr lang="ar-SY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ً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متزامنا</a:t>
            </a:r>
            <a:r>
              <a:rPr lang="ar-SY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ً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أن زمن التأخر وصل إلى </a:t>
            </a:r>
            <a:r>
              <a:rPr lang="en-US" b="1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13 ثانية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، مما يؤكد أن تطبيقات التدفق الحقيقية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تتطلب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عنقودا</a:t>
            </a:r>
            <a:r>
              <a:rPr lang="ar-SY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ً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</a:t>
            </a:r>
            <a:r>
              <a:rPr lang="en-US" dirty="0" err="1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موزعا</a:t>
            </a:r>
            <a:r>
              <a:rPr lang="ar-SY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ً بأداء عالي</a:t>
            </a:r>
            <a:r>
              <a:rPr lang="en-US" dirty="0">
                <a:solidFill>
                  <a:srgbClr val="52586B"/>
                </a:solidFill>
                <a:latin typeface="Simplified Arabic" panose="02020603050405020304" pitchFamily="18" charset="-78"/>
                <a:ea typeface="Funnel Sans" pitchFamily="34" charset="-122"/>
                <a:cs typeface="Simplified Arabic" panose="02020603050405020304" pitchFamily="18" charset="-78"/>
              </a:rPr>
              <a:t> لتحقيق زمن استجابة منخفض.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CB2E6E0-4BCC-7706-CB72-7848F1048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3886" y="2344817"/>
            <a:ext cx="7356514" cy="5884783"/>
          </a:xfrm>
          <a:prstGeom prst="rect">
            <a:avLst/>
          </a:prstGeom>
        </p:spPr>
      </p:pic>
      <p:sp>
        <p:nvSpPr>
          <p:cNvPr id="26" name="Text 10">
            <a:extLst>
              <a:ext uri="{FF2B5EF4-FFF2-40B4-BE49-F238E27FC236}">
                <a16:creationId xmlns:a16="http://schemas.microsoft.com/office/drawing/2014/main" id="{7928FAFE-0B90-C6FA-5C7A-7B95726B099E}"/>
              </a:ext>
            </a:extLst>
          </p:cNvPr>
          <p:cNvSpPr/>
          <p:nvPr/>
        </p:nvSpPr>
        <p:spPr>
          <a:xfrm>
            <a:off x="1005663" y="72199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9/10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692</Words>
  <Application>Microsoft Office PowerPoint</Application>
  <PresentationFormat>Custom</PresentationFormat>
  <Paragraphs>118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Simplified Arabic</vt:lpstr>
      <vt:lpstr>Aptos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Amir Youssef</cp:lastModifiedBy>
  <cp:revision>51</cp:revision>
  <dcterms:created xsi:type="dcterms:W3CDTF">2025-07-30T13:03:44Z</dcterms:created>
  <dcterms:modified xsi:type="dcterms:W3CDTF">2025-07-30T17:56:48Z</dcterms:modified>
</cp:coreProperties>
</file>